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0" autoAdjust="0"/>
    <p:restoredTop sz="94660"/>
  </p:normalViewPr>
  <p:slideViewPr>
    <p:cSldViewPr snapToGrid="0">
      <p:cViewPr varScale="1">
        <p:scale>
          <a:sx n="74" d="100"/>
          <a:sy n="74" d="100"/>
        </p:scale>
        <p:origin x="72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6286-E085-405D-8B16-B5C4C6DAD7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D2FB9A-6327-41E8-B027-F4AFAB781F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B38D4B-B620-4172-AC35-4ADA134AD532}"/>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5" name="Footer Placeholder 4">
            <a:extLst>
              <a:ext uri="{FF2B5EF4-FFF2-40B4-BE49-F238E27FC236}">
                <a16:creationId xmlns:a16="http://schemas.microsoft.com/office/drawing/2014/main" id="{0C8B5BE1-86ED-4E2E-9186-ACC089A37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DCA21F-B9C2-4C23-8E0E-1D03B905399F}"/>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763047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8E6ED-20CD-4A5F-B63B-CFB125CF7D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BF4E7A-32E9-49D0-9769-67AFAE230F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5D9C1-795F-4D99-9F0E-DEAB5783743D}"/>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5" name="Footer Placeholder 4">
            <a:extLst>
              <a:ext uri="{FF2B5EF4-FFF2-40B4-BE49-F238E27FC236}">
                <a16:creationId xmlns:a16="http://schemas.microsoft.com/office/drawing/2014/main" id="{E5DEA160-C7FD-46EC-8AA9-FDED1EB3DF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E10CF-DE4B-4984-A4DF-6916114C8B30}"/>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182048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96744A-42B5-402F-BCC4-CE91D4ED85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A9FC16-8365-4B27-9250-97DC8983FF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D2EE44-325D-4AE9-9D74-42D3C719FEE0}"/>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5" name="Footer Placeholder 4">
            <a:extLst>
              <a:ext uri="{FF2B5EF4-FFF2-40B4-BE49-F238E27FC236}">
                <a16:creationId xmlns:a16="http://schemas.microsoft.com/office/drawing/2014/main" id="{B3C5020E-3946-4F8B-A448-7D3B9B9294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69B42-E620-42FA-AB74-0251605464FF}"/>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175703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3BE13-30A1-4614-9D53-223B259A44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842575-738E-4798-91D8-37C94543F0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6CBDB-FDDF-4BC7-AE44-32B8F187D8EC}"/>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5" name="Footer Placeholder 4">
            <a:extLst>
              <a:ext uri="{FF2B5EF4-FFF2-40B4-BE49-F238E27FC236}">
                <a16:creationId xmlns:a16="http://schemas.microsoft.com/office/drawing/2014/main" id="{05E3D024-F0AB-429E-916C-B147CB42FA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1EF168-0919-4F82-920C-F3340D06AE2B}"/>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205983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2553-D613-4B01-8DA9-E654AC6D6F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0A60E0-A21D-4637-8AC1-F2586EB3D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302536-0E57-4DB9-B1D6-92F6EF8E5714}"/>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5" name="Footer Placeholder 4">
            <a:extLst>
              <a:ext uri="{FF2B5EF4-FFF2-40B4-BE49-F238E27FC236}">
                <a16:creationId xmlns:a16="http://schemas.microsoft.com/office/drawing/2014/main" id="{E913EE52-F70B-4741-A584-16CE94491E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AE73F2-630E-4632-9EFE-7B6BECE43276}"/>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867918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ACEDD-E36D-42F2-AC4C-FD71E36E6E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B96948-957E-44F8-A943-353378C871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A5DCE6-8875-4AE2-9BC6-98DB4B3F73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F5E141-E4A3-4E95-A95F-46E6F339F589}"/>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6" name="Footer Placeholder 5">
            <a:extLst>
              <a:ext uri="{FF2B5EF4-FFF2-40B4-BE49-F238E27FC236}">
                <a16:creationId xmlns:a16="http://schemas.microsoft.com/office/drawing/2014/main" id="{DB3FB6BE-F1A8-4A76-AEFF-A2B1E8DE9D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DA6B3-F561-4C52-A846-D3C600F073A4}"/>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1261301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B7356-784E-40E6-9ABA-C3E3986C35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0985F6-F003-48DA-B8DF-2F85E58C78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21C1F8-ED1E-4E8F-81B8-C8E6CC6B85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93B08B-61ED-4D8D-8A6A-1EBE106608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31E354-04EB-4DB6-BA65-EE28A31E5B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E4799A-CBC7-4C59-8673-CDD31B7E4908}"/>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8" name="Footer Placeholder 7">
            <a:extLst>
              <a:ext uri="{FF2B5EF4-FFF2-40B4-BE49-F238E27FC236}">
                <a16:creationId xmlns:a16="http://schemas.microsoft.com/office/drawing/2014/main" id="{0907DE82-D20C-40C6-93B1-2FDF4B3245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00B76E-76A3-49DF-8F0F-B2F958A76370}"/>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4062577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9CCC4-6A24-42FB-BC11-ADC6FF05F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FFDC3C-466E-40F1-8F0C-942A3EE308EF}"/>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4" name="Footer Placeholder 3">
            <a:extLst>
              <a:ext uri="{FF2B5EF4-FFF2-40B4-BE49-F238E27FC236}">
                <a16:creationId xmlns:a16="http://schemas.microsoft.com/office/drawing/2014/main" id="{1AD5886D-D4B7-4422-AA74-EDC02D2750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ED01D5-BC85-4434-BF1C-A88918882B66}"/>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1334730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5E3E65-0602-428B-A935-6B9385C37476}"/>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3" name="Footer Placeholder 2">
            <a:extLst>
              <a:ext uri="{FF2B5EF4-FFF2-40B4-BE49-F238E27FC236}">
                <a16:creationId xmlns:a16="http://schemas.microsoft.com/office/drawing/2014/main" id="{8D5A314E-13D3-4DB8-BECF-2C35115138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134942-1668-468F-8691-BD086843F09C}"/>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752684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59624-9C51-4DE7-A27D-AF907A7314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663C38-34BA-46F6-94BE-638A1F71A9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FF72D1-AD88-41BB-8044-8FBE0A9E75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AC083D-4112-4E3E-B50B-01A222E61E15}"/>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6" name="Footer Placeholder 5">
            <a:extLst>
              <a:ext uri="{FF2B5EF4-FFF2-40B4-BE49-F238E27FC236}">
                <a16:creationId xmlns:a16="http://schemas.microsoft.com/office/drawing/2014/main" id="{0C7FBA4C-C19B-4B9E-9CE4-EA5EAC358D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9669AB-C076-4345-A061-24A03E706416}"/>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95413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6F880-A880-4F93-8DB2-CAD9DD9D0D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50D461-C9F7-46A4-9D5B-C255E39464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190611B-06A6-4053-A979-BFAC0281A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A645BC-A92F-419D-B7B5-41E4020C6BDE}"/>
              </a:ext>
            </a:extLst>
          </p:cNvPr>
          <p:cNvSpPr>
            <a:spLocks noGrp="1"/>
          </p:cNvSpPr>
          <p:nvPr>
            <p:ph type="dt" sz="half" idx="10"/>
          </p:nvPr>
        </p:nvSpPr>
        <p:spPr/>
        <p:txBody>
          <a:bodyPr/>
          <a:lstStyle/>
          <a:p>
            <a:fld id="{3C52686F-92EA-4B90-A706-D32058CB27BA}" type="datetimeFigureOut">
              <a:rPr lang="en-US" smtClean="0"/>
              <a:t>2/18/2022</a:t>
            </a:fld>
            <a:endParaRPr lang="en-US"/>
          </a:p>
        </p:txBody>
      </p:sp>
      <p:sp>
        <p:nvSpPr>
          <p:cNvPr id="6" name="Footer Placeholder 5">
            <a:extLst>
              <a:ext uri="{FF2B5EF4-FFF2-40B4-BE49-F238E27FC236}">
                <a16:creationId xmlns:a16="http://schemas.microsoft.com/office/drawing/2014/main" id="{66F32B0A-1FDE-4D96-A0F0-491ACAE4B5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2EB747-71C7-4607-BD00-96F9898FB24F}"/>
              </a:ext>
            </a:extLst>
          </p:cNvPr>
          <p:cNvSpPr>
            <a:spLocks noGrp="1"/>
          </p:cNvSpPr>
          <p:nvPr>
            <p:ph type="sldNum" sz="quarter" idx="12"/>
          </p:nvPr>
        </p:nvSpPr>
        <p:spPr/>
        <p:txBody>
          <a:bodyPr/>
          <a:lstStyle/>
          <a:p>
            <a:fld id="{C57244BC-6487-458F-8F69-E2CBFC0C6ED9}" type="slidenum">
              <a:rPr lang="en-US" smtClean="0"/>
              <a:t>‹#›</a:t>
            </a:fld>
            <a:endParaRPr lang="en-US"/>
          </a:p>
        </p:txBody>
      </p:sp>
    </p:spTree>
    <p:extLst>
      <p:ext uri="{BB962C8B-B14F-4D97-AF65-F5344CB8AC3E}">
        <p14:creationId xmlns:p14="http://schemas.microsoft.com/office/powerpoint/2010/main" val="94286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7DC7BF-951A-4504-BBA4-98D6A334A4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EE57DD-DBB9-4A6B-B0EB-4DE5DACCB9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A0315A-7B0E-4853-83DA-0A4655AF06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2686F-92EA-4B90-A706-D32058CB27BA}" type="datetimeFigureOut">
              <a:rPr lang="en-US" smtClean="0"/>
              <a:t>2/18/2022</a:t>
            </a:fld>
            <a:endParaRPr lang="en-US"/>
          </a:p>
        </p:txBody>
      </p:sp>
      <p:sp>
        <p:nvSpPr>
          <p:cNvPr id="5" name="Footer Placeholder 4">
            <a:extLst>
              <a:ext uri="{FF2B5EF4-FFF2-40B4-BE49-F238E27FC236}">
                <a16:creationId xmlns:a16="http://schemas.microsoft.com/office/drawing/2014/main" id="{F79C8CDA-A730-4770-87AE-966D66A818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2720D4-0A8C-4041-9032-58BE1E743E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244BC-6487-458F-8F69-E2CBFC0C6ED9}" type="slidenum">
              <a:rPr lang="en-US" smtClean="0"/>
              <a:t>‹#›</a:t>
            </a:fld>
            <a:endParaRPr lang="en-US"/>
          </a:p>
        </p:txBody>
      </p:sp>
    </p:spTree>
    <p:extLst>
      <p:ext uri="{BB962C8B-B14F-4D97-AF65-F5344CB8AC3E}">
        <p14:creationId xmlns:p14="http://schemas.microsoft.com/office/powerpoint/2010/main" val="2318699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B92ECFD-5D9C-4C36-8F5F-AB3742E10EC7}"/>
              </a:ext>
            </a:extLst>
          </p:cNvPr>
          <p:cNvPicPr>
            <a:picLocks noChangeAspect="1"/>
          </p:cNvPicPr>
          <p:nvPr/>
        </p:nvPicPr>
        <p:blipFill>
          <a:blip r:embed="rId2"/>
          <a:stretch>
            <a:fillRect/>
          </a:stretch>
        </p:blipFill>
        <p:spPr>
          <a:xfrm>
            <a:off x="1759974" y="531285"/>
            <a:ext cx="8832151" cy="6120238"/>
          </a:xfrm>
          <a:prstGeom prst="rect">
            <a:avLst/>
          </a:prstGeom>
        </p:spPr>
      </p:pic>
      <p:sp>
        <p:nvSpPr>
          <p:cNvPr id="6" name="TextBox 5">
            <a:extLst>
              <a:ext uri="{FF2B5EF4-FFF2-40B4-BE49-F238E27FC236}">
                <a16:creationId xmlns:a16="http://schemas.microsoft.com/office/drawing/2014/main" id="{8F2AD18F-B1F3-41C1-A6D6-D84187234E47}"/>
              </a:ext>
            </a:extLst>
          </p:cNvPr>
          <p:cNvSpPr txBox="1"/>
          <p:nvPr/>
        </p:nvSpPr>
        <p:spPr>
          <a:xfrm>
            <a:off x="594781" y="1490008"/>
            <a:ext cx="2330385" cy="2123658"/>
          </a:xfrm>
          <a:prstGeom prst="rect">
            <a:avLst/>
          </a:prstGeom>
          <a:solidFill>
            <a:schemeClr val="bg2"/>
          </a:solidFill>
          <a:ln>
            <a:solidFill>
              <a:schemeClr val="accent1"/>
            </a:solidFill>
          </a:ln>
        </p:spPr>
        <p:txBody>
          <a:bodyPr wrap="square" rtlCol="0">
            <a:spAutoFit/>
          </a:bodyPr>
          <a:lstStyle/>
          <a:p>
            <a:r>
              <a:rPr lang="en-US" sz="1200" dirty="0">
                <a:latin typeface="Andes" panose="02000000000000000000" pitchFamily="50" charset="0"/>
              </a:rPr>
              <a:t>Combine the By-Law and the Minutes under 1 widget called GOVERNANCE;</a:t>
            </a:r>
          </a:p>
          <a:p>
            <a:r>
              <a:rPr lang="en-US" sz="1200" dirty="0">
                <a:latin typeface="Andes" panose="02000000000000000000" pitchFamily="50" charset="0"/>
              </a:rPr>
              <a:t>Then under that widget keep these three buttons: By Laws; Rules &amp; Regulations and Minutes);</a:t>
            </a:r>
          </a:p>
          <a:p>
            <a:r>
              <a:rPr lang="en-US" sz="1200" dirty="0">
                <a:latin typeface="Andes" panose="02000000000000000000" pitchFamily="50" charset="0"/>
              </a:rPr>
              <a:t>The minutes need to be updated by Year, and then by month. The last set is from 2021</a:t>
            </a:r>
          </a:p>
        </p:txBody>
      </p:sp>
      <p:sp>
        <p:nvSpPr>
          <p:cNvPr id="7" name="Left Brace 6">
            <a:extLst>
              <a:ext uri="{FF2B5EF4-FFF2-40B4-BE49-F238E27FC236}">
                <a16:creationId xmlns:a16="http://schemas.microsoft.com/office/drawing/2014/main" id="{74678982-FC45-4E0E-A768-7F058173B282}"/>
              </a:ext>
            </a:extLst>
          </p:cNvPr>
          <p:cNvSpPr/>
          <p:nvPr/>
        </p:nvSpPr>
        <p:spPr>
          <a:xfrm>
            <a:off x="3048000" y="1776549"/>
            <a:ext cx="278674" cy="1245325"/>
          </a:xfrm>
          <a:prstGeom prst="leftBrace">
            <a:avLst/>
          </a:prstGeom>
          <a:ln w="28575">
            <a:solidFill>
              <a:srgbClr val="FF0000"/>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solidFill>
                <a:srgbClr val="FF0000"/>
              </a:solidFill>
            </a:endParaRPr>
          </a:p>
        </p:txBody>
      </p:sp>
      <p:sp>
        <p:nvSpPr>
          <p:cNvPr id="8" name="TextBox 7">
            <a:extLst>
              <a:ext uri="{FF2B5EF4-FFF2-40B4-BE49-F238E27FC236}">
                <a16:creationId xmlns:a16="http://schemas.microsoft.com/office/drawing/2014/main" id="{23CF0AC0-1F79-4B28-9C58-71DF62B2AF8F}"/>
              </a:ext>
            </a:extLst>
          </p:cNvPr>
          <p:cNvSpPr txBox="1"/>
          <p:nvPr/>
        </p:nvSpPr>
        <p:spPr>
          <a:xfrm>
            <a:off x="5633699" y="4090359"/>
            <a:ext cx="2330385" cy="2492990"/>
          </a:xfrm>
          <a:prstGeom prst="rect">
            <a:avLst/>
          </a:prstGeom>
          <a:solidFill>
            <a:schemeClr val="bg2"/>
          </a:solidFill>
          <a:ln>
            <a:solidFill>
              <a:schemeClr val="accent1"/>
            </a:solidFill>
          </a:ln>
        </p:spPr>
        <p:txBody>
          <a:bodyPr wrap="square" rtlCol="0">
            <a:spAutoFit/>
          </a:bodyPr>
          <a:lstStyle/>
          <a:p>
            <a:r>
              <a:rPr lang="en-US" sz="1200" dirty="0">
                <a:latin typeface="Andes" panose="02000000000000000000" pitchFamily="50" charset="0"/>
              </a:rPr>
              <a:t>Create a widget call “Archives’ and create button underneath that call “Communications”. In the communications, we should file all the past announcements from River Place East to its residents and also this letter from the President.</a:t>
            </a:r>
          </a:p>
          <a:p>
            <a:r>
              <a:rPr lang="en-US" sz="1200" dirty="0">
                <a:latin typeface="Andes" panose="02000000000000000000" pitchFamily="50" charset="0"/>
              </a:rPr>
              <a:t>A second button can also be created called “Photos” and all the pics of our events can also be put there </a:t>
            </a:r>
            <a:r>
              <a:rPr lang="en-US" sz="1200" dirty="0" err="1">
                <a:latin typeface="Andes" panose="02000000000000000000" pitchFamily="50" charset="0"/>
              </a:rPr>
              <a:t>eg</a:t>
            </a:r>
            <a:r>
              <a:rPr lang="en-US" sz="1200" dirty="0">
                <a:latin typeface="Andes" panose="02000000000000000000" pitchFamily="50" charset="0"/>
              </a:rPr>
              <a:t> Halloween / Christmas Holidays etc.</a:t>
            </a:r>
          </a:p>
        </p:txBody>
      </p:sp>
      <p:cxnSp>
        <p:nvCxnSpPr>
          <p:cNvPr id="10" name="Connector: Elbow 9">
            <a:extLst>
              <a:ext uri="{FF2B5EF4-FFF2-40B4-BE49-F238E27FC236}">
                <a16:creationId xmlns:a16="http://schemas.microsoft.com/office/drawing/2014/main" id="{BC629F31-49D8-4A20-B0F7-970648859E55}"/>
              </a:ext>
            </a:extLst>
          </p:cNvPr>
          <p:cNvCxnSpPr>
            <a:cxnSpLocks/>
          </p:cNvCxnSpPr>
          <p:nvPr/>
        </p:nvCxnSpPr>
        <p:spPr>
          <a:xfrm rot="16200000" flipH="1">
            <a:off x="1414686" y="4576810"/>
            <a:ext cx="2307771" cy="713189"/>
          </a:xfrm>
          <a:prstGeom prst="bentConnector3">
            <a:avLst>
              <a:gd name="adj1" fmla="val 100189"/>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61C0022-0F53-4935-9F6E-1934E525BA7B}"/>
              </a:ext>
            </a:extLst>
          </p:cNvPr>
          <p:cNvCxnSpPr>
            <a:cxnSpLocks/>
          </p:cNvCxnSpPr>
          <p:nvPr/>
        </p:nvCxnSpPr>
        <p:spPr>
          <a:xfrm flipH="1">
            <a:off x="5181600" y="4624251"/>
            <a:ext cx="452099"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204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B92ECFD-5D9C-4C36-8F5F-AB3742E10EC7}"/>
              </a:ext>
            </a:extLst>
          </p:cNvPr>
          <p:cNvPicPr>
            <a:picLocks noChangeAspect="1"/>
          </p:cNvPicPr>
          <p:nvPr/>
        </p:nvPicPr>
        <p:blipFill rotWithShape="1">
          <a:blip r:embed="rId2"/>
          <a:srcRect l="52742" t="1706"/>
          <a:stretch/>
        </p:blipFill>
        <p:spPr>
          <a:xfrm>
            <a:off x="6418217" y="635725"/>
            <a:ext cx="4173908" cy="6015797"/>
          </a:xfrm>
          <a:prstGeom prst="rect">
            <a:avLst/>
          </a:prstGeom>
        </p:spPr>
      </p:pic>
      <p:sp>
        <p:nvSpPr>
          <p:cNvPr id="8" name="TextBox 7">
            <a:extLst>
              <a:ext uri="{FF2B5EF4-FFF2-40B4-BE49-F238E27FC236}">
                <a16:creationId xmlns:a16="http://schemas.microsoft.com/office/drawing/2014/main" id="{23CF0AC0-1F79-4B28-9C58-71DF62B2AF8F}"/>
              </a:ext>
            </a:extLst>
          </p:cNvPr>
          <p:cNvSpPr txBox="1"/>
          <p:nvPr/>
        </p:nvSpPr>
        <p:spPr>
          <a:xfrm>
            <a:off x="1113950" y="720141"/>
            <a:ext cx="4476953" cy="3600986"/>
          </a:xfrm>
          <a:prstGeom prst="rect">
            <a:avLst/>
          </a:prstGeom>
          <a:solidFill>
            <a:schemeClr val="bg2"/>
          </a:solidFill>
          <a:ln>
            <a:solidFill>
              <a:schemeClr val="accent1"/>
            </a:solidFill>
          </a:ln>
        </p:spPr>
        <p:txBody>
          <a:bodyPr wrap="square" rtlCol="0">
            <a:spAutoFit/>
          </a:bodyPr>
          <a:lstStyle/>
          <a:p>
            <a:r>
              <a:rPr lang="en-US" sz="1200" dirty="0">
                <a:latin typeface="Andes" panose="02000000000000000000" pitchFamily="50" charset="0"/>
              </a:rPr>
              <a:t>If the web designer has some interesting ways to showcase our restaurants that would be good.</a:t>
            </a:r>
          </a:p>
          <a:p>
            <a:endParaRPr lang="en-US" sz="1200" dirty="0">
              <a:latin typeface="Andes" panose="02000000000000000000" pitchFamily="50" charset="0"/>
            </a:endParaRPr>
          </a:p>
          <a:p>
            <a:r>
              <a:rPr lang="en-US" sz="1200" dirty="0">
                <a:latin typeface="Andes" panose="02000000000000000000" pitchFamily="50" charset="0"/>
              </a:rPr>
              <a:t>In the list we can remove the following which have gone out of business:</a:t>
            </a:r>
          </a:p>
          <a:p>
            <a:endParaRPr lang="en-US" sz="1200" dirty="0">
              <a:latin typeface="Andes" panose="02000000000000000000" pitchFamily="50" charset="0"/>
            </a:endParaRPr>
          </a:p>
          <a:p>
            <a:pPr marL="171450" indent="-171450">
              <a:buFont typeface="Arial" panose="020B0604020202020204" pitchFamily="34" charset="0"/>
              <a:buChar char="•"/>
            </a:pPr>
            <a:r>
              <a:rPr lang="en-US" sz="1200" dirty="0">
                <a:latin typeface="Andes" panose="02000000000000000000" pitchFamily="50" charset="0"/>
              </a:rPr>
              <a:t>Starbucks on N. Lynn St</a:t>
            </a:r>
          </a:p>
          <a:p>
            <a:pPr marL="171450" indent="-171450">
              <a:buFont typeface="Arial" panose="020B0604020202020204" pitchFamily="34" charset="0"/>
              <a:buChar char="•"/>
            </a:pPr>
            <a:r>
              <a:rPr lang="en-US" sz="1200" dirty="0">
                <a:latin typeface="Andes" panose="02000000000000000000" pitchFamily="50" charset="0"/>
              </a:rPr>
              <a:t>East West Coffee Wine on N. Moore</a:t>
            </a:r>
          </a:p>
          <a:p>
            <a:pPr marL="171450" indent="-171450">
              <a:buFont typeface="Arial" panose="020B0604020202020204" pitchFamily="34" charset="0"/>
              <a:buChar char="•"/>
            </a:pPr>
            <a:r>
              <a:rPr lang="en-US" sz="1200" dirty="0">
                <a:latin typeface="Andes" panose="02000000000000000000" pitchFamily="50" charset="0"/>
              </a:rPr>
              <a:t>Bourbon Coffee on N. Lynn</a:t>
            </a:r>
          </a:p>
          <a:p>
            <a:pPr marL="171450" indent="-171450">
              <a:buFont typeface="Arial" panose="020B0604020202020204" pitchFamily="34" charset="0"/>
              <a:buChar char="•"/>
            </a:pPr>
            <a:r>
              <a:rPr lang="en-US" sz="1200" dirty="0">
                <a:latin typeface="Andes" panose="02000000000000000000" pitchFamily="50" charset="0"/>
              </a:rPr>
              <a:t>Ben’s Chili Bowl</a:t>
            </a:r>
          </a:p>
          <a:p>
            <a:pPr marL="171450" indent="-171450">
              <a:buFont typeface="Arial" panose="020B0604020202020204" pitchFamily="34" charset="0"/>
              <a:buChar char="•"/>
            </a:pPr>
            <a:r>
              <a:rPr lang="en-US" sz="1200" dirty="0">
                <a:latin typeface="Andes" panose="02000000000000000000" pitchFamily="50" charset="0"/>
              </a:rPr>
              <a:t>The Little Beet</a:t>
            </a:r>
          </a:p>
          <a:p>
            <a:pPr marL="171450" indent="-171450">
              <a:buFont typeface="Arial" panose="020B0604020202020204" pitchFamily="34" charset="0"/>
              <a:buChar char="•"/>
            </a:pPr>
            <a:endParaRPr lang="en-US" sz="1200" dirty="0">
              <a:latin typeface="Andes" panose="02000000000000000000" pitchFamily="50" charset="0"/>
            </a:endParaRPr>
          </a:p>
          <a:p>
            <a:r>
              <a:rPr lang="en-US" sz="1200" dirty="0">
                <a:latin typeface="Andes" panose="02000000000000000000" pitchFamily="50" charset="0"/>
              </a:rPr>
              <a:t>And insert:</a:t>
            </a:r>
          </a:p>
          <a:p>
            <a:pPr marL="171450" indent="-171450">
              <a:buFont typeface="Arial" panose="020B0604020202020204" pitchFamily="34" charset="0"/>
              <a:buChar char="•"/>
            </a:pPr>
            <a:r>
              <a:rPr lang="en-US" sz="1200" dirty="0">
                <a:latin typeface="Andes" panose="02000000000000000000" pitchFamily="50" charset="0"/>
              </a:rPr>
              <a:t>The Assembly (by Rosslyn metro)</a:t>
            </a:r>
          </a:p>
          <a:p>
            <a:pPr marL="171450" indent="-171450">
              <a:buFont typeface="Arial" panose="020B0604020202020204" pitchFamily="34" charset="0"/>
              <a:buChar char="•"/>
            </a:pPr>
            <a:r>
              <a:rPr lang="en-US" sz="1200" dirty="0" err="1">
                <a:latin typeface="Andes" panose="02000000000000000000" pitchFamily="50" charset="0"/>
              </a:rPr>
              <a:t>Eclairons</a:t>
            </a:r>
            <a:r>
              <a:rPr lang="en-US" sz="1200" dirty="0">
                <a:latin typeface="Andes" panose="02000000000000000000" pitchFamily="50" charset="0"/>
              </a:rPr>
              <a:t> 1735 Wilson Blvd.</a:t>
            </a:r>
          </a:p>
          <a:p>
            <a:pPr marL="171450" indent="-171450">
              <a:buFont typeface="Arial" panose="020B0604020202020204" pitchFamily="34" charset="0"/>
              <a:buChar char="•"/>
            </a:pPr>
            <a:r>
              <a:rPr lang="en-US" sz="1200" dirty="0">
                <a:latin typeface="Andes" panose="02000000000000000000" pitchFamily="50" charset="0"/>
              </a:rPr>
              <a:t>&amp; Pizza 1800 N. Lynn St</a:t>
            </a:r>
          </a:p>
          <a:p>
            <a:pPr marL="171450" indent="-171450">
              <a:buFont typeface="Arial" panose="020B0604020202020204" pitchFamily="34" charset="0"/>
              <a:buChar char="•"/>
            </a:pPr>
            <a:r>
              <a:rPr lang="en-US" sz="1200" dirty="0">
                <a:latin typeface="Andes" panose="02000000000000000000" pitchFamily="50" charset="0"/>
              </a:rPr>
              <a:t>Inca Social 1776 Wilson Blvd</a:t>
            </a:r>
          </a:p>
          <a:p>
            <a:pPr marL="171450" indent="-171450">
              <a:buFont typeface="Arial" panose="020B0604020202020204" pitchFamily="34" charset="0"/>
              <a:buChar char="•"/>
            </a:pPr>
            <a:r>
              <a:rPr lang="en-US" sz="1200" dirty="0">
                <a:latin typeface="Andes" panose="02000000000000000000" pitchFamily="50" charset="0"/>
              </a:rPr>
              <a:t>Seoul Spice 1735 N. Lynn St</a:t>
            </a:r>
          </a:p>
          <a:p>
            <a:pPr marL="171450" indent="-171450">
              <a:buFont typeface="Arial" panose="020B0604020202020204" pitchFamily="34" charset="0"/>
              <a:buChar char="•"/>
            </a:pPr>
            <a:r>
              <a:rPr lang="en-US" sz="1200" dirty="0">
                <a:latin typeface="Andes" panose="02000000000000000000" pitchFamily="50" charset="0"/>
              </a:rPr>
              <a:t>Guerra Steak 1725 Wilson Blvd</a:t>
            </a:r>
          </a:p>
        </p:txBody>
      </p:sp>
      <p:cxnSp>
        <p:nvCxnSpPr>
          <p:cNvPr id="16" name="Straight Arrow Connector 15">
            <a:extLst>
              <a:ext uri="{FF2B5EF4-FFF2-40B4-BE49-F238E27FC236}">
                <a16:creationId xmlns:a16="http://schemas.microsoft.com/office/drawing/2014/main" id="{D61C0022-0F53-4935-9F6E-1934E525BA7B}"/>
              </a:ext>
            </a:extLst>
          </p:cNvPr>
          <p:cNvCxnSpPr>
            <a:cxnSpLocks/>
          </p:cNvCxnSpPr>
          <p:nvPr/>
        </p:nvCxnSpPr>
        <p:spPr>
          <a:xfrm>
            <a:off x="5859749" y="2116182"/>
            <a:ext cx="1838628"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909BFA6-CF4D-41FF-9C20-E5375180836E}"/>
              </a:ext>
            </a:extLst>
          </p:cNvPr>
          <p:cNvSpPr txBox="1"/>
          <p:nvPr/>
        </p:nvSpPr>
        <p:spPr>
          <a:xfrm>
            <a:off x="1113949" y="4302877"/>
            <a:ext cx="4476953" cy="1384995"/>
          </a:xfrm>
          <a:prstGeom prst="rect">
            <a:avLst/>
          </a:prstGeom>
          <a:solidFill>
            <a:schemeClr val="bg2"/>
          </a:solidFill>
          <a:ln>
            <a:solidFill>
              <a:schemeClr val="accent1"/>
            </a:solidFill>
          </a:ln>
        </p:spPr>
        <p:txBody>
          <a:bodyPr wrap="square" rtlCol="0">
            <a:spAutoFit/>
          </a:bodyPr>
          <a:lstStyle/>
          <a:p>
            <a:r>
              <a:rPr lang="en-US" sz="1200" dirty="0">
                <a:latin typeface="Andes" panose="02000000000000000000" pitchFamily="50" charset="0"/>
              </a:rPr>
              <a:t>These buttons of entertainment and Rosslyn BID seem to link up to the main again.</a:t>
            </a:r>
          </a:p>
          <a:p>
            <a:r>
              <a:rPr lang="en-US" sz="1200" dirty="0">
                <a:latin typeface="Andes" panose="02000000000000000000" pitchFamily="50" charset="0"/>
              </a:rPr>
              <a:t>I think they can be combined to say: Events Around Rosslyn as one button. </a:t>
            </a:r>
          </a:p>
          <a:p>
            <a:r>
              <a:rPr lang="en-US" sz="1200" dirty="0">
                <a:latin typeface="Andes" panose="02000000000000000000" pitchFamily="50" charset="0"/>
              </a:rPr>
              <a:t>And once that is created we can update with content: </a:t>
            </a:r>
            <a:r>
              <a:rPr lang="en-US" sz="1200" dirty="0" err="1">
                <a:latin typeface="Andes" panose="02000000000000000000" pitchFamily="50" charset="0"/>
              </a:rPr>
              <a:t>eg</a:t>
            </a:r>
            <a:r>
              <a:rPr lang="en-US" sz="1200" dirty="0">
                <a:latin typeface="Andes" panose="02000000000000000000" pitchFamily="50" charset="0"/>
              </a:rPr>
              <a:t> international women’s day; </a:t>
            </a:r>
            <a:r>
              <a:rPr lang="en-US" sz="1200" dirty="0" err="1">
                <a:latin typeface="Andes" panose="02000000000000000000" pitchFamily="50" charset="0"/>
              </a:rPr>
              <a:t>cinco</a:t>
            </a:r>
            <a:r>
              <a:rPr lang="en-US" sz="1200" dirty="0">
                <a:latin typeface="Andes" panose="02000000000000000000" pitchFamily="50" charset="0"/>
              </a:rPr>
              <a:t> de mayo celebrations; mother’s day restaurant deals etc. </a:t>
            </a:r>
          </a:p>
        </p:txBody>
      </p:sp>
      <p:cxnSp>
        <p:nvCxnSpPr>
          <p:cNvPr id="13" name="Connector: Curved 12">
            <a:extLst>
              <a:ext uri="{FF2B5EF4-FFF2-40B4-BE49-F238E27FC236}">
                <a16:creationId xmlns:a16="http://schemas.microsoft.com/office/drawing/2014/main" id="{4797346A-A850-44C7-97EE-193879C67900}"/>
              </a:ext>
            </a:extLst>
          </p:cNvPr>
          <p:cNvCxnSpPr/>
          <p:nvPr/>
        </p:nvCxnSpPr>
        <p:spPr>
          <a:xfrm flipV="1">
            <a:off x="5859748" y="3779520"/>
            <a:ext cx="2186972" cy="1045029"/>
          </a:xfrm>
          <a:prstGeom prst="curvedConnector3">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or: Curved 14">
            <a:extLst>
              <a:ext uri="{FF2B5EF4-FFF2-40B4-BE49-F238E27FC236}">
                <a16:creationId xmlns:a16="http://schemas.microsoft.com/office/drawing/2014/main" id="{3094CAB5-3505-4F53-9C81-6ED7BA7AE504}"/>
              </a:ext>
            </a:extLst>
          </p:cNvPr>
          <p:cNvCxnSpPr/>
          <p:nvPr/>
        </p:nvCxnSpPr>
        <p:spPr>
          <a:xfrm rot="5400000" flipH="1" flipV="1">
            <a:off x="6888480" y="3056709"/>
            <a:ext cx="1227909" cy="792480"/>
          </a:xfrm>
          <a:prstGeom prst="curvedConnector3">
            <a:avLst>
              <a:gd name="adj1" fmla="val 102482"/>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6653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8A6C0DC454EC489CD3ED53ABAC74D0" ma:contentTypeVersion="10" ma:contentTypeDescription="Create a new document." ma:contentTypeScope="" ma:versionID="255906ea534bf48289a48bd44a3f52f9">
  <xsd:schema xmlns:xsd="http://www.w3.org/2001/XMLSchema" xmlns:xs="http://www.w3.org/2001/XMLSchema" xmlns:p="http://schemas.microsoft.com/office/2006/metadata/properties" xmlns:ns2="6bc87628-c1b6-41d4-9619-587d715849cb" targetNamespace="http://schemas.microsoft.com/office/2006/metadata/properties" ma:root="true" ma:fieldsID="23f58c13ae663398c89cd169d04343e6" ns2:_="">
    <xsd:import namespace="6bc87628-c1b6-41d4-9619-587d715849c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c87628-c1b6-41d4-9619-587d715849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808803-9C65-4050-9E6F-5AFB9D2C88AA}"/>
</file>

<file path=customXml/itemProps2.xml><?xml version="1.0" encoding="utf-8"?>
<ds:datastoreItem xmlns:ds="http://schemas.openxmlformats.org/officeDocument/2006/customXml" ds:itemID="{797588EB-3CC2-406A-AE2E-2C91B3D2EDBC}"/>
</file>

<file path=customXml/itemProps3.xml><?xml version="1.0" encoding="utf-8"?>
<ds:datastoreItem xmlns:ds="http://schemas.openxmlformats.org/officeDocument/2006/customXml" ds:itemID="{90ADE624-CB13-4EB2-80B5-2521AC781708}"/>
</file>

<file path=docProps/app.xml><?xml version="1.0" encoding="utf-8"?>
<Properties xmlns="http://schemas.openxmlformats.org/officeDocument/2006/extended-properties" xmlns:vt="http://schemas.openxmlformats.org/officeDocument/2006/docPropsVTypes">
  <TotalTime>17</TotalTime>
  <Words>278</Words>
  <Application>Microsoft Office PowerPoint</Application>
  <PresentationFormat>Widescreen</PresentationFormat>
  <Paragraphs>25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Andes</vt: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Yasmine Bandali</dc:creator>
  <cp:lastModifiedBy>Roshell  Reneau</cp:lastModifiedBy>
  <cp:revision>3</cp:revision>
  <dcterms:created xsi:type="dcterms:W3CDTF">2022-02-17T19:09:42Z</dcterms:created>
  <dcterms:modified xsi:type="dcterms:W3CDTF">2022-02-18T15:31:21Z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0x0101003D8A6C0DC454EC489CD3ED53ABAC74D0</vt:lpwstr>
  </property>
</Properties>
</file>